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72" r:id="rId3"/>
    <p:sldId id="273" r:id="rId4"/>
    <p:sldId id="274" r:id="rId5"/>
    <p:sldId id="275" r:id="rId6"/>
    <p:sldId id="27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p:cViewPr varScale="1">
        <p:scale>
          <a:sx n="83" d="100"/>
          <a:sy n="83" d="100"/>
        </p:scale>
        <p:origin x="1541" y="72"/>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pPr/>
              <a:t>5/23/2022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pPr/>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pPr/>
              <a:t>5/23/2022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pPr/>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5/23/2022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2 Lecture 3</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5/23/2022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5/23/2022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5/23/2022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5/23/2022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2:  The Federal Legislative Power</a:t>
            </a:r>
          </a:p>
          <a:p>
            <a:pPr lvl="1"/>
            <a:r>
              <a:rPr lang="en-US" dirty="0"/>
              <a:t>Lecture 3: The Commerce Clause – Scope, or "What is Commerce"?</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Wickard v. </a:t>
            </a:r>
            <a:r>
              <a:rPr lang="en-US"/>
              <a:t>Filburn (1942)</a:t>
            </a:r>
            <a:endParaRPr lang="en-US" dirty="0"/>
          </a:p>
        </p:txBody>
      </p:sp>
      <p:sp>
        <p:nvSpPr>
          <p:cNvPr id="3" name="Content Placeholder 2"/>
          <p:cNvSpPr>
            <a:spLocks noGrp="1"/>
          </p:cNvSpPr>
          <p:nvPr>
            <p:ph idx="1"/>
          </p:nvPr>
        </p:nvSpPr>
        <p:spPr>
          <a:xfrm>
            <a:off x="457200" y="1600200"/>
            <a:ext cx="8229600" cy="4495800"/>
          </a:xfrm>
        </p:spPr>
        <p:txBody>
          <a:bodyPr>
            <a:normAutofit fontScale="77500" lnSpcReduction="20000"/>
          </a:bodyPr>
          <a:lstStyle/>
          <a:p>
            <a:pPr marL="0" indent="0">
              <a:buNone/>
            </a:pPr>
            <a:r>
              <a:rPr lang="en-US" dirty="0"/>
              <a:t>Background</a:t>
            </a:r>
          </a:p>
          <a:p>
            <a:r>
              <a:rPr lang="en-US" dirty="0"/>
              <a:t>Under the Agricultural Adjustment Act, every farmer was given a set quota for wheat production and each farmer was given an allotment. </a:t>
            </a:r>
          </a:p>
          <a:p>
            <a:endParaRPr lang="en-US" sz="1300" dirty="0"/>
          </a:p>
          <a:p>
            <a:r>
              <a:rPr lang="en-US" dirty="0"/>
              <a:t>Farmer </a:t>
            </a:r>
            <a:r>
              <a:rPr lang="en-US" dirty="0" err="1"/>
              <a:t>Filburn</a:t>
            </a:r>
            <a:r>
              <a:rPr lang="en-US" dirty="0"/>
              <a:t> owned a small dairy farm in Ohio and grew wheat primarily for home consumption and to feed his livestock. His allotment for 1941 was 222 bushels of wheat, but he grew 461 bushels and was fined $117.</a:t>
            </a:r>
          </a:p>
          <a:p>
            <a:pPr marL="0" indent="0">
              <a:buNone/>
            </a:pPr>
            <a:endParaRPr lang="en-US" sz="1300" dirty="0"/>
          </a:p>
          <a:p>
            <a:r>
              <a:rPr lang="en-US" dirty="0"/>
              <a:t> He claimed that the federal law could not constitutionally be applied to him because the wheat that he grew for home consumption was not a part of interstate commerce.</a:t>
            </a:r>
          </a:p>
        </p:txBody>
      </p:sp>
    </p:spTree>
    <p:extLst>
      <p:ext uri="{BB962C8B-B14F-4D97-AF65-F5344CB8AC3E}">
        <p14:creationId xmlns:p14="http://schemas.microsoft.com/office/powerpoint/2010/main" val="400432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Wickard</a:t>
            </a:r>
            <a:r>
              <a:rPr lang="en-US" dirty="0"/>
              <a:t> v. </a:t>
            </a:r>
            <a:r>
              <a:rPr lang="en-US" dirty="0" err="1"/>
              <a:t>Filburn</a:t>
            </a:r>
            <a:r>
              <a:rPr lang="en-US" dirty="0"/>
              <a:t>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Issue:  Can Congress regulate the production of wheat intended for personal use and not intended for interstate commerce?</a:t>
            </a:r>
          </a:p>
          <a:p>
            <a:r>
              <a:rPr lang="en-US" dirty="0"/>
              <a:t>Arguably, Farmer Filburn’s wheat crop for home consumption is a trivial, local, and purely in-state activity.</a:t>
            </a:r>
          </a:p>
          <a:p>
            <a:pPr lvl="1"/>
            <a:r>
              <a:rPr lang="en-US" dirty="0"/>
              <a:t>It does not exert a “direct” influence on interstate or foreign commerce – he grew it solely for consumption on his own farm</a:t>
            </a:r>
          </a:p>
          <a:p>
            <a:r>
              <a:rPr lang="en-US" dirty="0"/>
              <a:t>Does Filburn’s crop nevertheless have an effect on interstate commerce sufficient to afford Congress the power to regulate under the Commerce Clause? </a:t>
            </a:r>
          </a:p>
          <a:p>
            <a:pPr marL="0" indent="0">
              <a:buNone/>
            </a:pPr>
            <a:endParaRPr lang="en-US" dirty="0"/>
          </a:p>
        </p:txBody>
      </p:sp>
    </p:spTree>
    <p:extLst>
      <p:ext uri="{BB962C8B-B14F-4D97-AF65-F5344CB8AC3E}">
        <p14:creationId xmlns:p14="http://schemas.microsoft.com/office/powerpoint/2010/main" val="759832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Wickard</a:t>
            </a:r>
            <a:r>
              <a:rPr lang="en-US" dirty="0"/>
              <a:t> v. </a:t>
            </a:r>
            <a:r>
              <a:rPr lang="en-US" dirty="0" err="1"/>
              <a:t>Filburn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Holding: It is constitutional for Congress to regulate trivial, local, and purely in-state activities under the Commerce Clause. </a:t>
            </a:r>
          </a:p>
          <a:p>
            <a:r>
              <a:rPr lang="en-US" dirty="0"/>
              <a:t>Aggregation Principle: even though one person can have only a negligible impact on interstate commerce, Congress can regulate validly his production because the aggregate/cumulative effect of such personal activities on interstate commerce is substantial.</a:t>
            </a:r>
          </a:p>
          <a:p>
            <a:pPr lvl="1"/>
            <a:r>
              <a:rPr lang="en-US" dirty="0"/>
              <a:t>Even though Filburn’s “own contribution to the demand for wheat may be trivial by itself, [it] is not enough to remove him from the scope of federal regulation where, as here, his contribution, taken together with that of many others similarly situated, is far from trivial.” (CB 174)</a:t>
            </a:r>
          </a:p>
        </p:txBody>
      </p:sp>
    </p:spTree>
    <p:extLst>
      <p:ext uri="{BB962C8B-B14F-4D97-AF65-F5344CB8AC3E}">
        <p14:creationId xmlns:p14="http://schemas.microsoft.com/office/powerpoint/2010/main" val="3200664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After Gibbons &amp; </a:t>
            </a:r>
            <a:r>
              <a:rPr lang="en-US" dirty="0" err="1"/>
              <a:t>Wickard</a:t>
            </a:r>
            <a:r>
              <a:rPr lang="en-US" dirty="0"/>
              <a:t>: What is Commerce? </a:t>
            </a:r>
          </a:p>
        </p:txBody>
      </p:sp>
      <p:sp>
        <p:nvSpPr>
          <p:cNvPr id="3" name="Content Placeholder 2"/>
          <p:cNvSpPr>
            <a:spLocks noGrp="1"/>
          </p:cNvSpPr>
          <p:nvPr>
            <p:ph idx="1"/>
          </p:nvPr>
        </p:nvSpPr>
        <p:spPr/>
        <p:txBody>
          <a:bodyPr>
            <a:normAutofit fontScale="85000" lnSpcReduction="10000"/>
          </a:bodyPr>
          <a:lstStyle/>
          <a:p>
            <a:r>
              <a:rPr lang="en-US" dirty="0"/>
              <a:t>Gibbons: Congress can regulate any activity if there was a substantial effect on interstate commerce.</a:t>
            </a:r>
          </a:p>
          <a:p>
            <a:r>
              <a:rPr lang="en-US" dirty="0" err="1"/>
              <a:t>Wickard</a:t>
            </a:r>
            <a:r>
              <a:rPr lang="en-US" dirty="0"/>
              <a:t>: It is not necessary that the particular person or entity being regulated have a substantial effect on commerce, so long as the activity has a substantial effect on commerce when looked at cumulatively across the country.</a:t>
            </a:r>
          </a:p>
          <a:p>
            <a:r>
              <a:rPr lang="en-US" dirty="0"/>
              <a:t>These cases define a broad commerce power that in effect allows Congress to regulate expansively so long as the regulation does not violate another constitutional provision.</a:t>
            </a:r>
          </a:p>
        </p:txBody>
      </p:sp>
    </p:spTree>
    <p:extLst>
      <p:ext uri="{BB962C8B-B14F-4D97-AF65-F5344CB8AC3E}">
        <p14:creationId xmlns:p14="http://schemas.microsoft.com/office/powerpoint/2010/main" val="548454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After Gibbons &amp; </a:t>
            </a:r>
            <a:r>
              <a:rPr lang="en-US" dirty="0" err="1"/>
              <a:t>Wickard</a:t>
            </a:r>
            <a:r>
              <a:rPr lang="en-US" dirty="0"/>
              <a:t>: What is Commerce? </a:t>
            </a:r>
          </a:p>
        </p:txBody>
      </p:sp>
      <p:sp>
        <p:nvSpPr>
          <p:cNvPr id="3" name="Content Placeholder 2"/>
          <p:cNvSpPr>
            <a:spLocks noGrp="1"/>
          </p:cNvSpPr>
          <p:nvPr>
            <p:ph idx="1"/>
          </p:nvPr>
        </p:nvSpPr>
        <p:spPr/>
        <p:txBody>
          <a:bodyPr>
            <a:normAutofit fontScale="92500" lnSpcReduction="20000"/>
          </a:bodyPr>
          <a:lstStyle/>
          <a:p>
            <a:r>
              <a:rPr lang="en-US" i="1" dirty="0"/>
              <a:t>Wickard</a:t>
            </a:r>
            <a:r>
              <a:rPr lang="en-US" dirty="0"/>
              <a:t> suggests that the 10</a:t>
            </a:r>
            <a:r>
              <a:rPr lang="en-US" baseline="30000" dirty="0"/>
              <a:t>th</a:t>
            </a:r>
            <a:r>
              <a:rPr lang="en-US" dirty="0"/>
              <a:t> Amendment no longer serves as a significant limit on Congress’ power to regulate Commerce</a:t>
            </a:r>
          </a:p>
          <a:p>
            <a:pPr lvl="1"/>
            <a:r>
              <a:rPr lang="en-US" i="1" dirty="0"/>
              <a:t>But see United States v. Lopez</a:t>
            </a:r>
            <a:r>
              <a:rPr lang="en-US" dirty="0"/>
              <a:t> in the next lesson!</a:t>
            </a:r>
          </a:p>
          <a:p>
            <a:r>
              <a:rPr lang="en-US" dirty="0"/>
              <a:t>After </a:t>
            </a:r>
            <a:r>
              <a:rPr lang="en-US" i="1" dirty="0"/>
              <a:t>Gibbons</a:t>
            </a:r>
            <a:r>
              <a:rPr lang="en-US" dirty="0"/>
              <a:t> and </a:t>
            </a:r>
            <a:r>
              <a:rPr lang="en-US" i="1" dirty="0"/>
              <a:t>Wickard</a:t>
            </a:r>
            <a:r>
              <a:rPr lang="en-US" dirty="0"/>
              <a:t>, commerce includes all stages of business</a:t>
            </a:r>
          </a:p>
          <a:p>
            <a:pPr lvl="1"/>
            <a:r>
              <a:rPr lang="en-US" dirty="0"/>
              <a:t>Materials extraction, production, and manufacturing no longer “separated” from “interstate commerce”</a:t>
            </a:r>
          </a:p>
          <a:p>
            <a:r>
              <a:rPr lang="en-US" dirty="0"/>
              <a:t>Under this line of cases, Congress could theoretically regulate any activity with a “substantial effect” on interstate commerce</a:t>
            </a:r>
          </a:p>
        </p:txBody>
      </p:sp>
    </p:spTree>
    <p:extLst>
      <p:ext uri="{BB962C8B-B14F-4D97-AF65-F5344CB8AC3E}">
        <p14:creationId xmlns:p14="http://schemas.microsoft.com/office/powerpoint/2010/main" val="38883516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2682</TotalTime>
  <Words>529</Words>
  <Application>Microsoft Office PowerPoint</Application>
  <PresentationFormat>On-screen Show (4:3)</PresentationFormat>
  <Paragraphs>29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Constitutional Law</vt:lpstr>
      <vt:lpstr>Wickard v. Filburn (1942)</vt:lpstr>
      <vt:lpstr>Wickard v. Filburn </vt:lpstr>
      <vt:lpstr>Wickard v. Filburn</vt:lpstr>
      <vt:lpstr>After Gibbons &amp; Wickard: What is Commerce? </vt:lpstr>
      <vt:lpstr>After Gibbons &amp; Wickard: What is Commerce?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4</cp:revision>
  <dcterms:created xsi:type="dcterms:W3CDTF">2014-06-13T07:23:28Z</dcterms:created>
  <dcterms:modified xsi:type="dcterms:W3CDTF">2022-05-23T11:06:34Z</dcterms:modified>
</cp:coreProperties>
</file>